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1" r:id="rId9"/>
    <p:sldId id="260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41"/>
  </p:normalViewPr>
  <p:slideViewPr>
    <p:cSldViewPr snapToGrid="0" snapToObjects="1">
      <p:cViewPr>
        <p:scale>
          <a:sx n="75" d="100"/>
          <a:sy n="75" d="100"/>
        </p:scale>
        <p:origin x="76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4054-B741-7542-A93C-00CFFD73D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8DF5D-D4B0-AE41-BA00-2BE75C6E2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B1913-CED8-9B42-82E7-9DE5BD6F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F23D5-1A25-CA4C-AFF0-C4EFFA15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8FDE1-9F8C-7542-A230-5BD89F47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2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78F6-42E0-2D4F-B19A-63253883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B27E2-8498-7B41-B146-43D557F78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D8FD-FC79-1347-B067-D49BB0A1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21FEB-2221-E946-8527-13E2D19A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5720-A547-154E-8CFD-7BED805C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C21C0-B123-E948-A12E-E47767821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692BB-48F6-C642-9E46-6A4237535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397B-9169-1641-AFDC-0F2E628E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E220-166D-2344-B6C3-52FCE903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6BACE-A7DF-954C-8052-9AE70A8D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9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41DB-C9DC-D343-AD06-9176AC94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4503E-3179-A245-AF9D-609897CBF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810B-ED05-7744-96E1-C5385B45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83F6-9A6C-8D44-AC41-AE8DECAD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B062-7D05-8442-8777-F798C635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5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E91-FA77-764B-9F0B-5D671361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7A3DA-CC0E-7144-AF58-C25C0175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76ADB-58B8-354C-937D-78A3294A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F4771-BA05-8D47-97D2-51EB1945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DFB75-4978-354F-B82F-90B83DB3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F236-14E0-994A-B262-86717C26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501B-B4AD-0343-BBCF-02D17B39A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55456-5770-F147-9792-11BD72A6C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1E8D1-0DF3-914A-B2F3-38B250DB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2A64A-BFB0-BA42-BF5D-496E5234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8F1CC-CBA2-1241-A0D2-C3983D1D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A0E0-A8C0-EF45-AAB9-09426342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FD33-AC38-C745-BA1C-B1CAC520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49AE5-DACA-F24E-B64C-C2B3AEBA4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D2362-C941-4A4B-B95F-9BA74BA97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C6E17-9BDA-6543-947A-DD5340568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6CF78-E98B-6E47-BE24-2E3C5CCA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F49A3-F6C3-B24F-8861-91F26681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EC459-61B3-F44E-88E0-0AF7DBBE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5E12-A359-324D-BFC7-64A64315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56BE5-7447-AA44-8946-36F10447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B8AF8-F90A-EB44-AE61-F5ADEC8C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56FA-EA3D-7C4B-9308-5D32591D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8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F9AE8-2D85-FB41-9D56-2D731C35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B3EB9-5E4D-D34B-8D8D-FBDEE792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17FB2-44F9-7F44-8EEA-2A9BADEF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4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BB5A-B672-9D44-A9B5-F7C86EBB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6F5D-DE6C-614B-A577-BE1B7A58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45764-BA2E-8E48-B2CF-D106198FE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E373B-81B5-6743-80C3-0A5C39A5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AE63C-85BE-DB4A-9F70-D46CAE39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E50E-8BDB-3D4F-ACDC-66F2156A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5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D16E-614F-254D-91AE-5E7DA40B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D3409-66A2-9143-94B0-9E7265ED2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72A8-42C0-5346-A66F-2566AC4BA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660D8-8BD3-B34B-BAA2-4045597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9E74D-A40A-E842-9598-66B55061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434FA-FD2B-9744-8CD1-903F654B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D3950-5BE0-C345-A881-05811CC2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B3888-E7EC-F742-AEBD-EA96BE91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B3E7B-3B4F-C549-A15D-8E5E362A2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BF193-64BC-F24B-93C8-E26F3004397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EB00-E755-464A-8CEA-89968FAE2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F8ABA-D88C-4F4E-8BE7-F970F3980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DAC0C-23A3-CE49-AED7-2AC8875D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6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89D8-F725-0042-BF01-8EAAC53A7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7046"/>
            <a:ext cx="9144000" cy="3783095"/>
          </a:xfrm>
        </p:spPr>
        <p:txBody>
          <a:bodyPr>
            <a:normAutofit/>
          </a:bodyPr>
          <a:lstStyle/>
          <a:p>
            <a:r>
              <a:rPr lang="en-US" dirty="0"/>
              <a:t>An Empirical Evaluation of Deep-Learning and Machine Learning Approaches for Stock Price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D28B0-AEF3-4142-97DB-7321E43BA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5192"/>
            <a:ext cx="9144000" cy="1655762"/>
          </a:xfrm>
        </p:spPr>
        <p:txBody>
          <a:bodyPr/>
          <a:lstStyle/>
          <a:p>
            <a:r>
              <a:rPr lang="en-US" dirty="0"/>
              <a:t>By Al-Fahad Abdul-Mumuni</a:t>
            </a:r>
          </a:p>
        </p:txBody>
      </p:sp>
    </p:spTree>
    <p:extLst>
      <p:ext uri="{BB962C8B-B14F-4D97-AF65-F5344CB8AC3E}">
        <p14:creationId xmlns:p14="http://schemas.microsoft.com/office/powerpoint/2010/main" val="213104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7BDD-8657-014A-992C-A2168DB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1D-Convolution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CFEE-39FC-8C4F-957D-C06AC41A6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879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 1d CNN, essentially an identical topology to 2d. </a:t>
            </a:r>
          </a:p>
          <a:p>
            <a:r>
              <a:rPr lang="en-US" dirty="0"/>
              <a:t>Convolution and pooling operation occurs in a single dimension, in contrast to the convolution in 2d (and greater dimensions).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DC854-EE71-EA4C-AD79-1AE56E89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28" y="2093911"/>
            <a:ext cx="6176272" cy="24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BB80-0CD6-1F4F-BF9D-D0EDCDE0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F8074-DB9E-4746-8036-94DBCE470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6725" cy="4351338"/>
          </a:xfrm>
        </p:spPr>
        <p:txBody>
          <a:bodyPr/>
          <a:lstStyle/>
          <a:p>
            <a:r>
              <a:rPr lang="en-US" dirty="0"/>
              <a:t>Maximal margin classifier, aims to separate class whilst minimizing generalization error.</a:t>
            </a:r>
          </a:p>
          <a:p>
            <a:r>
              <a:rPr lang="en-US" dirty="0"/>
              <a:t>Done by determining the optimal weights and bias values through the minimization of the following expression: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DAB4F-62EC-5841-970E-132D969A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421" y="1585913"/>
            <a:ext cx="5551379" cy="313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E9FA-C1DC-6343-B147-0AAEBA8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600700"/>
            <a:ext cx="6673850" cy="11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622-0F60-254C-BFB1-EECCB9F6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83" y="0"/>
            <a:ext cx="10515600" cy="1325563"/>
          </a:xfrm>
        </p:spPr>
        <p:txBody>
          <a:bodyPr/>
          <a:lstStyle/>
          <a:p>
            <a:r>
              <a:rPr lang="en-US" dirty="0"/>
              <a:t>Random Forest Classifier (RF)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587DD-1F19-D648-BAD0-3FDE98296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US" dirty="0"/>
              <a:t>Collection of de-correlated decision trees ensembled to classify an exemplar</a:t>
            </a:r>
          </a:p>
          <a:p>
            <a:r>
              <a:rPr lang="en-US" dirty="0"/>
              <a:t>Typically implement a majority vote, to classify an exemplar.</a:t>
            </a:r>
          </a:p>
          <a:p>
            <a:r>
              <a:rPr lang="en-US" dirty="0"/>
              <a:t>Resistant to overfitting.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1336C-1269-6145-BB82-66AF723A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7" y="1003299"/>
            <a:ext cx="29972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9829B-8429-A543-AFE1-8036A6698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"/>
          <a:stretch/>
        </p:blipFill>
        <p:spPr>
          <a:xfrm>
            <a:off x="6581777" y="3190874"/>
            <a:ext cx="3594100" cy="148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305BE-FCE5-6840-8799-DA738DE22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9"/>
          <a:stretch/>
        </p:blipFill>
        <p:spPr>
          <a:xfrm>
            <a:off x="6581777" y="4673599"/>
            <a:ext cx="3479800" cy="17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48C8-A016-EB42-84CA-95E9B70D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581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7873-A703-2A4D-B790-6C4438A6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0"/>
            <a:ext cx="8032132" cy="207248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dirty="0"/>
              <a:t>Comparison of data representations </a:t>
            </a:r>
          </a:p>
          <a:p>
            <a:r>
              <a:rPr lang="en-US" sz="2400" dirty="0"/>
              <a:t>Raw</a:t>
            </a:r>
          </a:p>
          <a:p>
            <a:r>
              <a:rPr lang="en-US" sz="2400" dirty="0"/>
              <a:t>Technical Indicator</a:t>
            </a:r>
          </a:p>
          <a:p>
            <a:r>
              <a:rPr lang="en-US" sz="2400" dirty="0"/>
              <a:t>Combination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E95AC1-750D-5F41-AAA4-44A26961453D}"/>
              </a:ext>
            </a:extLst>
          </p:cNvPr>
          <p:cNvGrpSpPr/>
          <p:nvPr/>
        </p:nvGrpSpPr>
        <p:grpSpPr>
          <a:xfrm>
            <a:off x="817562" y="1901916"/>
            <a:ext cx="11137560" cy="4607231"/>
            <a:chOff x="817562" y="1901916"/>
            <a:chExt cx="11137560" cy="46072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1899FE-5B3A-2E44-B580-66DA83686772}"/>
                </a:ext>
              </a:extLst>
            </p:cNvPr>
            <p:cNvGrpSpPr/>
            <p:nvPr/>
          </p:nvGrpSpPr>
          <p:grpSpPr>
            <a:xfrm>
              <a:off x="817562" y="2403872"/>
              <a:ext cx="10556875" cy="4105275"/>
              <a:chOff x="3100387" y="-85328"/>
              <a:chExt cx="10556875" cy="41052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6FA1FD8-D72D-B74D-8306-5FFDEB671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0387" y="-85328"/>
                <a:ext cx="5321300" cy="410527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6ADF09C-6D64-7F47-AFBC-46851F2E5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5962" y="-85328"/>
                <a:ext cx="5321300" cy="410527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2C8A25-AC62-EC49-B159-83EE4868BFF6}"/>
                </a:ext>
              </a:extLst>
            </p:cNvPr>
            <p:cNvSpPr txBox="1"/>
            <p:nvPr/>
          </p:nvSpPr>
          <p:spPr>
            <a:xfrm>
              <a:off x="5159559" y="1901916"/>
              <a:ext cx="8057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Raw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C5B89-8D43-4B45-A85D-0AD5DAA326A8}"/>
                </a:ext>
              </a:extLst>
            </p:cNvPr>
            <p:cNvSpPr txBox="1"/>
            <p:nvPr/>
          </p:nvSpPr>
          <p:spPr>
            <a:xfrm>
              <a:off x="9895071" y="1901916"/>
              <a:ext cx="2060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Combination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83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C1ED3E-5EE1-534C-9089-51C781DC2E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1E0DC4-486F-A047-B076-1E65B38CA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6512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Comparison of data representations </a:t>
            </a:r>
          </a:p>
          <a:p>
            <a:r>
              <a:rPr lang="en-US" sz="2400" dirty="0"/>
              <a:t>Raw</a:t>
            </a:r>
          </a:p>
          <a:p>
            <a:r>
              <a:rPr lang="en-US" sz="2400" dirty="0"/>
              <a:t>Technical Indicator</a:t>
            </a:r>
          </a:p>
          <a:p>
            <a:r>
              <a:rPr lang="en-US" sz="2400" dirty="0"/>
              <a:t>Combination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CDC89E-027A-4E4A-BEF3-63964546A514}"/>
              </a:ext>
            </a:extLst>
          </p:cNvPr>
          <p:cNvGrpSpPr/>
          <p:nvPr/>
        </p:nvGrpSpPr>
        <p:grpSpPr>
          <a:xfrm>
            <a:off x="1138766" y="1866215"/>
            <a:ext cx="10816356" cy="4991784"/>
            <a:chOff x="1138766" y="1866215"/>
            <a:chExt cx="10816356" cy="49917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5588C7-1CD5-D145-9FEB-6375B4FAA763}"/>
                </a:ext>
              </a:extLst>
            </p:cNvPr>
            <p:cNvGrpSpPr/>
            <p:nvPr/>
          </p:nvGrpSpPr>
          <p:grpSpPr>
            <a:xfrm>
              <a:off x="1138766" y="2286000"/>
              <a:ext cx="10223500" cy="4571999"/>
              <a:chOff x="2266950" y="1926167"/>
              <a:chExt cx="10223500" cy="4762500"/>
            </a:xfrm>
          </p:grpSpPr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DD6DF0B-A416-3E42-B45C-32FABC312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6950" y="1926167"/>
                <a:ext cx="5118100" cy="4762500"/>
              </a:xfrm>
              <a:prstGeom prst="rect">
                <a:avLst/>
              </a:prstGeom>
            </p:spPr>
          </p:pic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0EA75EB-6543-824D-B5B6-4825D1872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5050" y="1926167"/>
                <a:ext cx="5105400" cy="474980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908DF-082D-884D-8E17-B29CAE8802F1}"/>
                </a:ext>
              </a:extLst>
            </p:cNvPr>
            <p:cNvSpPr txBox="1"/>
            <p:nvPr/>
          </p:nvSpPr>
          <p:spPr>
            <a:xfrm>
              <a:off x="3807627" y="1866215"/>
              <a:ext cx="2900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Technical Indicator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C65E0-8997-CE4E-9454-47828C986F9F}"/>
                </a:ext>
              </a:extLst>
            </p:cNvPr>
            <p:cNvSpPr txBox="1"/>
            <p:nvPr/>
          </p:nvSpPr>
          <p:spPr>
            <a:xfrm>
              <a:off x="9895071" y="1901916"/>
              <a:ext cx="2060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Combination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02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538C22-8743-9E4D-864C-608E73BEB0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BB106-1053-834D-842F-30BE5519F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6512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Comparison of data representations </a:t>
            </a:r>
          </a:p>
          <a:p>
            <a:r>
              <a:rPr lang="en-US" sz="2400" dirty="0"/>
              <a:t>Raw</a:t>
            </a:r>
          </a:p>
          <a:p>
            <a:r>
              <a:rPr lang="en-US" sz="2400" dirty="0"/>
              <a:t>Technical Indicator</a:t>
            </a:r>
          </a:p>
          <a:p>
            <a:r>
              <a:rPr lang="en-US" sz="2400" dirty="0"/>
              <a:t>Combination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C6A16-0F00-1F43-A190-813137AF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"/>
          <a:stretch/>
        </p:blipFill>
        <p:spPr>
          <a:xfrm>
            <a:off x="3556001" y="965202"/>
            <a:ext cx="8032132" cy="19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BB6CD-265C-BC43-98A7-77135A5A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 t="7419" r="2291"/>
          <a:stretch/>
        </p:blipFill>
        <p:spPr>
          <a:xfrm>
            <a:off x="3556001" y="2802271"/>
            <a:ext cx="8032132" cy="2099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C368C-F345-2A43-AD0A-3A4F05B14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" t="7000" r="759"/>
          <a:stretch/>
        </p:blipFill>
        <p:spPr>
          <a:xfrm>
            <a:off x="3556001" y="4901707"/>
            <a:ext cx="8032133" cy="19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A4E1AB-8090-484D-8EA6-90778886E1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107DA-A6E1-C546-9361-959EE28E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65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2. Comparison of CNN, SVM, RF on training stocks out of sample:</a:t>
            </a:r>
          </a:p>
          <a:p>
            <a:r>
              <a:rPr lang="en-US" dirty="0"/>
              <a:t>Statistical Evaluation </a:t>
            </a:r>
          </a:p>
          <a:p>
            <a:r>
              <a:rPr lang="en-US" dirty="0"/>
              <a:t>Empirical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B6221-5D14-E847-84FD-13586B92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252135"/>
            <a:ext cx="79121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2E538-D90E-564B-955D-B465FC55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4447116"/>
            <a:ext cx="7835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26E4FC-611B-204C-A63A-8EE12E360D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D18185-B01B-2845-B8C9-D398EF814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041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2. Comparison of CNN, SVM, RF on training stocks out of sample:</a:t>
            </a:r>
          </a:p>
          <a:p>
            <a:r>
              <a:rPr lang="en-US" dirty="0"/>
              <a:t>Statistical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C49A4-2327-6E4A-8363-B1A4E10C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2" y="1676400"/>
            <a:ext cx="77470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81F5B-56EB-5A4E-82A5-851584AE4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2" y="3302000"/>
            <a:ext cx="7785100" cy="162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43042-214F-FE4D-B09E-F28D693B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32" y="4934481"/>
            <a:ext cx="7785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454B19-CE6E-E547-A3AF-215701E883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078E58-94A5-9C4F-9121-06199D2EC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041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2. Comparison of CNN, SVM, RF on training stocks out of sample:</a:t>
            </a:r>
          </a:p>
          <a:p>
            <a:r>
              <a:rPr lang="en-US" dirty="0"/>
              <a:t>Empirical Evaluation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F4C76-DC55-3649-87B0-42C366A23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3"/>
          <a:stretch/>
        </p:blipFill>
        <p:spPr>
          <a:xfrm>
            <a:off x="0" y="1468767"/>
            <a:ext cx="6527800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5F247-B031-8241-92E2-E8920391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3221367"/>
            <a:ext cx="6489700" cy="181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27CFC-2563-1D40-8A39-A7A460F3B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3"/>
          <a:stretch/>
        </p:blipFill>
        <p:spPr>
          <a:xfrm>
            <a:off x="-6350" y="5062867"/>
            <a:ext cx="6515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C41DE-E49C-9047-9ECB-0F2A82B5AB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4027AB-0857-DB4C-9D04-D61CDCA8C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801"/>
            <a:ext cx="8032132" cy="13463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3. Comparison of CNN, SVM, RF on non-training stocks out of sample:</a:t>
            </a:r>
          </a:p>
          <a:p>
            <a:r>
              <a:rPr lang="en-US" dirty="0"/>
              <a:t>Statistical Evaluation</a:t>
            </a:r>
          </a:p>
          <a:p>
            <a:r>
              <a:rPr lang="en-US" dirty="0"/>
              <a:t>Empirical Evaluation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42EF2-16B3-F345-A595-1C9D9A6D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067"/>
            <a:ext cx="76073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45616-6727-834B-A4FF-56C84025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6833"/>
            <a:ext cx="7696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0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053C-39FC-A146-9A51-F03D3389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2EB4-1F4F-E74E-A198-D6739BB15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AutoNum type="arabicPeriod"/>
            </a:pPr>
            <a:r>
              <a:rPr lang="en-US" dirty="0"/>
              <a:t>Evaluate the effect of different stock price  representations on model performance.</a:t>
            </a:r>
          </a:p>
          <a:p>
            <a:pPr marL="514350" indent="-51435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Evaluate and compare the empirical performance of three classification models for stock price prediction.</a:t>
            </a:r>
          </a:p>
          <a:p>
            <a:pPr marL="514350" indent="-51435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Evaluate the ability of predictive models to generalize to non-training stocks.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6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4C10-554C-784A-AB54-FB19E9C0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0357"/>
            <a:ext cx="10515600" cy="1325563"/>
          </a:xfrm>
        </p:spPr>
        <p:txBody>
          <a:bodyPr/>
          <a:lstStyle/>
          <a:p>
            <a:r>
              <a:rPr lang="en-US" dirty="0"/>
              <a:t>Methods: Empirical &amp; Statistical Evaluation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3B7475-B876-1B43-9FBB-5CCE2987E255}"/>
              </a:ext>
            </a:extLst>
          </p:cNvPr>
          <p:cNvSpPr txBox="1">
            <a:spLocks/>
          </p:cNvSpPr>
          <p:nvPr/>
        </p:nvSpPr>
        <p:spPr>
          <a:xfrm>
            <a:off x="166687" y="1015206"/>
            <a:ext cx="5005388" cy="400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Statistical Evaluation</a:t>
            </a:r>
          </a:p>
          <a:p>
            <a:pPr marL="0" indent="0">
              <a:buNone/>
            </a:pPr>
            <a:r>
              <a:rPr lang="en-US" dirty="0"/>
              <a:t>Evaluate accuracy of classification model based on typical statistical analysis used in classification tasks.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Empirical Evaluation </a:t>
            </a:r>
          </a:p>
          <a:p>
            <a:pPr marL="0" indent="0">
              <a:buNone/>
            </a:pPr>
            <a:r>
              <a:rPr lang="en-US" dirty="0"/>
              <a:t>Trading strategy based on buy and sell signals generated by each classification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0A04A-453E-D748-8739-8A8FE82F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8" y="808037"/>
            <a:ext cx="71913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DBC7-2302-DE4D-9ADB-D51C33EF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C2EC-1C65-1D4A-8303-EC594739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24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Metrics used to evaluate the performance of the predictive classification models are standard.</a:t>
            </a:r>
          </a:p>
          <a:p>
            <a:r>
              <a:rPr lang="en-US" dirty="0"/>
              <a:t>Implemented in much of the existing literature (Cavalcante et al.2016)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*AUC metrics was also utilized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BAE02-8FDD-A843-BD51-EC90B3DF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137"/>
            <a:ext cx="5767564" cy="183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E6A2A-7BD1-184B-BD02-B0D51A78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2054138"/>
            <a:ext cx="708664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6FC23-D997-2B42-9BC7-8933FAE9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82" y="3242476"/>
            <a:ext cx="3657600" cy="835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8BDF4-B7C7-2E4E-AC12-1EDA5D7A5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01" y="4141760"/>
            <a:ext cx="3128962" cy="928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AEB3B-77C0-A94F-9A6F-86DAF25E1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41"/>
          <a:stretch/>
        </p:blipFill>
        <p:spPr>
          <a:xfrm>
            <a:off x="6191867" y="5086970"/>
            <a:ext cx="5575830" cy="10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5BCC-C2A7-A74B-BE6C-7922BE7C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5A3C-0900-4D45-9ED4-E8B79338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Trading simulation based upon buy/sell signals generated by the classification models.</a:t>
            </a:r>
          </a:p>
          <a:p>
            <a:r>
              <a:rPr lang="en-US" dirty="0"/>
              <a:t>Evaluated the performance using empirical evaluation metrics taken from other papers (Long et al, 2019), (</a:t>
            </a:r>
            <a:r>
              <a:rPr lang="en-US" dirty="0" err="1"/>
              <a:t>Shynkevich</a:t>
            </a:r>
            <a:r>
              <a:rPr lang="en-US" dirty="0"/>
              <a:t> et al, 2017).</a:t>
            </a:r>
          </a:p>
          <a:p>
            <a:r>
              <a:rPr lang="en-US" dirty="0"/>
              <a:t>*Maximum Drawdown was </a:t>
            </a:r>
            <a:r>
              <a:rPr lang="en-US" dirty="0" err="1"/>
              <a:t>aslo</a:t>
            </a:r>
            <a:r>
              <a:rPr lang="en-US" dirty="0"/>
              <a:t> used to evaluate predictive </a:t>
            </a:r>
            <a:r>
              <a:rPr lang="en-US" dirty="0" err="1"/>
              <a:t>classifcation</a:t>
            </a:r>
            <a:r>
              <a:rPr lang="en-US" dirty="0"/>
              <a:t>  models empirically.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5AB6C-E824-2846-B0BF-8D43A710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97" y="1367632"/>
            <a:ext cx="6952503" cy="868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3B749-40DD-F046-A1D5-F5FAACB6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42" y="2323732"/>
            <a:ext cx="4265612" cy="73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7EEDE-8CEE-3448-B499-E91EC14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42" y="3062657"/>
            <a:ext cx="5305612" cy="85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ED485-F74D-284B-8495-E48207407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98" y="3920330"/>
            <a:ext cx="5681880" cy="7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4A1-2F0D-9642-A4B9-96A29FFD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D0009-3EDE-4D4E-96F7-923B4E15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Deep-Learning Models</a:t>
            </a:r>
          </a:p>
          <a:p>
            <a:r>
              <a:rPr lang="en-US" dirty="0"/>
              <a:t>Convolutional Neural Network (CNN)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Machine-Learning Models</a:t>
            </a:r>
          </a:p>
          <a:p>
            <a:r>
              <a:rPr lang="en-US" dirty="0"/>
              <a:t>Support Vector Machine (SVM)</a:t>
            </a:r>
          </a:p>
          <a:p>
            <a:r>
              <a:rPr lang="en-US" dirty="0"/>
              <a:t>Random Forest Classifier (RFC)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7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64B7-154F-E642-98CA-CF6BE52D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24" y="0"/>
            <a:ext cx="10515600" cy="1162050"/>
          </a:xfrm>
        </p:spPr>
        <p:txBody>
          <a:bodyPr/>
          <a:lstStyle/>
          <a:p>
            <a:r>
              <a:rPr lang="en-US" dirty="0"/>
              <a:t>Convolution Neural Network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F3631B-B6B3-D049-8D44-0F1B886EE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104" y="1162050"/>
            <a:ext cx="8098972" cy="32083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F30F6-79CF-ED49-93AE-38E980A6ED5B}"/>
              </a:ext>
            </a:extLst>
          </p:cNvPr>
          <p:cNvSpPr txBox="1"/>
          <p:nvPr/>
        </p:nvSpPr>
        <p:spPr>
          <a:xfrm>
            <a:off x="498764" y="1139091"/>
            <a:ext cx="321821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Typically 3 types of layers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Convolutional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Pooling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Fully connected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5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7407-C37D-5847-8947-487CA5F1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0"/>
            <a:ext cx="10515600" cy="1095067"/>
          </a:xfrm>
        </p:spPr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3087-340B-5A4C-A979-364724E5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113497"/>
            <a:ext cx="5119689" cy="4351338"/>
          </a:xfrm>
        </p:spPr>
        <p:txBody>
          <a:bodyPr/>
          <a:lstStyle/>
          <a:p>
            <a:r>
              <a:rPr lang="en-US" dirty="0"/>
              <a:t>Matrix multiplication over original image, and successive feature maps.</a:t>
            </a:r>
          </a:p>
          <a:p>
            <a:r>
              <a:rPr lang="en-US" dirty="0"/>
              <a:t>Kernel convolves over the image/feature image.</a:t>
            </a:r>
          </a:p>
          <a:p>
            <a:r>
              <a:rPr lang="en-US" dirty="0"/>
              <a:t>Each kernel is able to identify different significant features in image/feature map.</a:t>
            </a:r>
          </a:p>
          <a:p>
            <a:r>
              <a:rPr lang="en-US" dirty="0"/>
              <a:t>While maintaining spatial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46D6E-7462-9148-BD00-23953907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8" y="1092530"/>
            <a:ext cx="6577012" cy="44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781F-9BC2-2F4D-A6AA-1E2D093C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2037"/>
          </a:xfrm>
        </p:spPr>
        <p:txBody>
          <a:bodyPr>
            <a:normAutofit/>
          </a:bodyPr>
          <a:lstStyle/>
          <a:p>
            <a:r>
              <a:rPr lang="en-US" dirty="0"/>
              <a:t>Pooling Operation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EB5EB-EA7B-2E42-9926-0FFBF3AE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888288"/>
            <a:ext cx="4651375" cy="53410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E506C-1A70-1441-91CF-8423C9D1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113497"/>
            <a:ext cx="5119689" cy="4930116"/>
          </a:xfrm>
        </p:spPr>
        <p:txBody>
          <a:bodyPr/>
          <a:lstStyle/>
          <a:p>
            <a:r>
              <a:rPr lang="en-US" dirty="0"/>
              <a:t>Pooling mask convolves over successive feature maps</a:t>
            </a:r>
          </a:p>
          <a:p>
            <a:r>
              <a:rPr lang="en-US" dirty="0"/>
              <a:t>Pooling typically takes the maximal or average value of the pixels in the masks’ coverage area</a:t>
            </a:r>
          </a:p>
          <a:p>
            <a:r>
              <a:rPr lang="en-US" dirty="0"/>
              <a:t>Reduces size of feature maps, prevents overfitting.</a:t>
            </a:r>
          </a:p>
          <a:p>
            <a:r>
              <a:rPr lang="en-US" dirty="0"/>
              <a:t>Reduces number of parameters learned and computation.</a:t>
            </a:r>
          </a:p>
        </p:txBody>
      </p:sp>
    </p:spTree>
    <p:extLst>
      <p:ext uri="{BB962C8B-B14F-4D97-AF65-F5344CB8AC3E}">
        <p14:creationId xmlns:p14="http://schemas.microsoft.com/office/powerpoint/2010/main" val="274258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524</Words>
  <Application>Microsoft Macintosh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An Empirical Evaluation of Deep-Learning and Machine Learning Approaches for Stock Price Prediction </vt:lpstr>
      <vt:lpstr>Aims </vt:lpstr>
      <vt:lpstr>Methods: Empirical &amp; Statistical Evaluation </vt:lpstr>
      <vt:lpstr>Statistical Evaluation</vt:lpstr>
      <vt:lpstr>Empirical Evaluation</vt:lpstr>
      <vt:lpstr>Models</vt:lpstr>
      <vt:lpstr>Convolution Neural Network</vt:lpstr>
      <vt:lpstr>Convolution Operation</vt:lpstr>
      <vt:lpstr>Pooling Operation</vt:lpstr>
      <vt:lpstr>1D-Convolution Neural Network</vt:lpstr>
      <vt:lpstr>Support Vector Machine (SVM)</vt:lpstr>
      <vt:lpstr>Random Forest Classifier (RF)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Empirical Evaluation of Deep-Learning and Machine Learning Approaches for Stock Price Prediction </dc:title>
  <dc:creator>Microsoft Office User</dc:creator>
  <cp:lastModifiedBy>Microsoft Office User</cp:lastModifiedBy>
  <cp:revision>33</cp:revision>
  <dcterms:created xsi:type="dcterms:W3CDTF">2019-08-27T13:18:20Z</dcterms:created>
  <dcterms:modified xsi:type="dcterms:W3CDTF">2019-08-28T15:50:07Z</dcterms:modified>
</cp:coreProperties>
</file>